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9"/>
  </p:notesMasterIdLst>
  <p:sldIdLst>
    <p:sldId id="256" r:id="rId2"/>
    <p:sldId id="257" r:id="rId3"/>
    <p:sldId id="267" r:id="rId4"/>
    <p:sldId id="263" r:id="rId5"/>
    <p:sldId id="265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66" autoAdjust="0"/>
    <p:restoredTop sz="94643" autoAdjust="0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3712C-AD76-A443-A419-FF6C06C02477}" type="datetimeFigureOut">
              <a:rPr lang="nl-NL" smtClean="0"/>
              <a:t>20-11-2022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18B9-D396-024E-AE1A-B93EC6661C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99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1B18B9-D396-024E-AE1A-B93EC6661CD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84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nl-NL"/>
              <a:t>Klik om de tekststijl van het model te bewerken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11/20/22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zetrooster.nl/" TargetMode="External"/><Relationship Id="rId2" Type="http://schemas.openxmlformats.org/officeDocument/2006/relationships/hyperlink" Target="https://www.hetrooster.nl/ziekenhui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Niet meer </a:t>
            </a:r>
            <a:br>
              <a:rPr lang="nl-NL" dirty="0"/>
            </a:br>
            <a:r>
              <a:rPr lang="nl-NL" dirty="0"/>
              <a:t>maar minder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779464" y="3467099"/>
            <a:ext cx="7583487" cy="3098087"/>
          </a:xfrm>
        </p:spPr>
        <p:txBody>
          <a:bodyPr>
            <a:normAutofit/>
          </a:bodyPr>
          <a:lstStyle/>
          <a:p>
            <a:r>
              <a:rPr lang="nl-NL" sz="3200" dirty="0"/>
              <a:t>Kijk intern voor je vrijwilligers gaat werven</a:t>
            </a:r>
          </a:p>
          <a:p>
            <a:endParaRPr lang="nl-NL" sz="3200" dirty="0"/>
          </a:p>
          <a:p>
            <a:r>
              <a:rPr lang="nl-NL" sz="3200" dirty="0" err="1"/>
              <a:t>www.deblijwilliger.nl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5487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Hoe staat het ervoor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1910754"/>
            <a:ext cx="8382000" cy="559583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§"/>
            </a:pPr>
            <a:r>
              <a:rPr lang="nl-NL" sz="2800" dirty="0">
                <a:latin typeface="Gill Sans MT" panose="020B0502020104020203" pitchFamily="34" charset="77"/>
              </a:rPr>
              <a:t>Betaald werk is een grote concurrent</a:t>
            </a:r>
          </a:p>
          <a:p>
            <a:pPr>
              <a:buFont typeface="Wingdings" charset="2"/>
              <a:buChar char="§"/>
            </a:pPr>
            <a:r>
              <a:rPr lang="nl-NL" sz="2800" dirty="0">
                <a:latin typeface="Gill Sans MT" panose="020B0502020104020203" pitchFamily="34" charset="77"/>
              </a:rPr>
              <a:t>Corona heeft mensen de rust laten ervaren</a:t>
            </a:r>
          </a:p>
          <a:p>
            <a:pPr>
              <a:buFont typeface="Wingdings" charset="2"/>
              <a:buChar char="§"/>
            </a:pPr>
            <a:r>
              <a:rPr lang="nl-NL" sz="2800" dirty="0">
                <a:latin typeface="Gill Sans MT" panose="020B0502020104020203" pitchFamily="34" charset="77"/>
              </a:rPr>
              <a:t>Men wil eigen tijd (nog) meer zelf bepalen</a:t>
            </a:r>
          </a:p>
          <a:p>
            <a:pPr>
              <a:buFont typeface="Wingdings" charset="2"/>
              <a:buChar char="§"/>
            </a:pPr>
            <a:r>
              <a:rPr lang="nl-NL" sz="2800" dirty="0">
                <a:latin typeface="Gill Sans MT" panose="020B0502020104020203" pitchFamily="34" charset="77"/>
              </a:rPr>
              <a:t>Meer vrijwilligers nodig voor zorg en welzijn, waardoor andere sectoren last hebben</a:t>
            </a:r>
          </a:p>
        </p:txBody>
      </p:sp>
    </p:spTree>
    <p:extLst>
      <p:ext uri="{BB962C8B-B14F-4D97-AF65-F5344CB8AC3E}">
        <p14:creationId xmlns:p14="http://schemas.microsoft.com/office/powerpoint/2010/main" val="212137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A45E41-CC92-5A52-46D2-54D26062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staat het ervoor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139D4E-6BAB-6862-140A-CB2315C0E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nl-NL" sz="2400" dirty="0">
                <a:latin typeface="Gill Sans MT" panose="020B0502020104020203" pitchFamily="34" charset="77"/>
              </a:rPr>
              <a:t>Vrijwilligerswerk moet iets toevoegen </a:t>
            </a:r>
            <a:br>
              <a:rPr lang="nl-NL" sz="2400" dirty="0">
                <a:latin typeface="Gill Sans MT" panose="020B0502020104020203" pitchFamily="34" charset="77"/>
              </a:rPr>
            </a:br>
            <a:r>
              <a:rPr lang="nl-NL" sz="2400" dirty="0">
                <a:latin typeface="Gill Sans MT" panose="020B0502020104020203" pitchFamily="34" charset="77"/>
              </a:rPr>
              <a:t>(meer dan eerst)</a:t>
            </a:r>
          </a:p>
          <a:p>
            <a:pPr>
              <a:buFont typeface="Wingdings" charset="2"/>
              <a:buChar char="§"/>
            </a:pPr>
            <a:r>
              <a:rPr lang="nl-NL" sz="2400" dirty="0">
                <a:latin typeface="Gill Sans MT" panose="020B0502020104020203" pitchFamily="34" charset="77"/>
              </a:rPr>
              <a:t>Mensen willen graag projectmatig aan de slag</a:t>
            </a:r>
          </a:p>
          <a:p>
            <a:pPr>
              <a:buFont typeface="Wingdings" charset="2"/>
              <a:buChar char="§"/>
            </a:pPr>
            <a:r>
              <a:rPr lang="nl-NL" sz="2400" dirty="0">
                <a:latin typeface="Gill Sans MT" panose="020B0502020104020203" pitchFamily="34" charset="77"/>
              </a:rPr>
              <a:t>Er is een (te) groot aanbod van activiteiten</a:t>
            </a:r>
          </a:p>
          <a:p>
            <a:pPr>
              <a:buFont typeface="Wingdings" charset="2"/>
              <a:buChar char="§"/>
            </a:pPr>
            <a:r>
              <a:rPr lang="nl-NL" sz="2400" dirty="0">
                <a:latin typeface="Gill Sans MT" panose="020B0502020104020203" pitchFamily="34" charset="77"/>
              </a:rPr>
              <a:t>Waardering en persoonlijke aandacht blijven belangrijk</a:t>
            </a:r>
          </a:p>
          <a:p>
            <a:pPr>
              <a:buFont typeface="Wingdings" charset="2"/>
              <a:buChar char="§"/>
            </a:pPr>
            <a:endParaRPr lang="nl-NL" sz="2400" dirty="0">
              <a:latin typeface="Gill Sans MT" panose="020B0502020104020203" pitchFamily="34" charset="77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871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Naar binnen kijken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0790" y="1600200"/>
            <a:ext cx="8189843" cy="5156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nl-NL" sz="2800" dirty="0"/>
              <a:t>Onderzoek je imago, ‘hoe kijkt men naar ons’</a:t>
            </a:r>
          </a:p>
          <a:p>
            <a:pPr>
              <a:buFont typeface="Wingdings" pitchFamily="2" charset="2"/>
              <a:buChar char="§"/>
            </a:pPr>
            <a:r>
              <a:rPr lang="nl-NL" sz="2800" dirty="0"/>
              <a:t>Kijk kritisch naar je aanbod en schrap activiteiten</a:t>
            </a:r>
          </a:p>
          <a:p>
            <a:pPr>
              <a:buFont typeface="Wingdings" pitchFamily="2" charset="2"/>
              <a:buChar char="§"/>
            </a:pPr>
            <a:r>
              <a:rPr lang="nl-NL" sz="2800" dirty="0"/>
              <a:t>Rafel je taken, deel je taken op in stukjes</a:t>
            </a:r>
          </a:p>
          <a:p>
            <a:pPr>
              <a:buFont typeface="Wingdings" pitchFamily="2" charset="2"/>
              <a:buChar char="§"/>
            </a:pPr>
            <a:r>
              <a:rPr lang="nl-NL" sz="2800" dirty="0"/>
              <a:t>Werk dit alles uit in een plan en bespreek dit alles goed met elkaar</a:t>
            </a:r>
          </a:p>
          <a:p>
            <a:pPr>
              <a:buFont typeface="Wingdings" pitchFamily="2" charset="2"/>
              <a:buChar char="§"/>
            </a:pPr>
            <a:r>
              <a:rPr lang="nl-NL" sz="2800" dirty="0"/>
              <a:t>Kijk welke taken je kunt organiseren in een eenmalige actie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839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D0518-CD55-254A-F524-CAEEF271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Rafelen van je taken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B531F0-06FF-AF30-C637-8284337EC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nl-NL" sz="3400" dirty="0">
                <a:effectLst/>
                <a:ea typeface="MS Mincho" panose="02020609040205080304" pitchFamily="49" charset="-128"/>
              </a:rPr>
              <a:t>Alle taken splitsen in deeltaken. Maak dit heel concreet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nl-NL" sz="3400" dirty="0">
                <a:effectLst/>
                <a:ea typeface="MS Mincho" panose="02020609040205080304" pitchFamily="49" charset="-128"/>
              </a:rPr>
              <a:t>Communiceer deze lijst met leden, deelnemers en in je vacatures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nl-NL" sz="3400" dirty="0">
                <a:effectLst/>
                <a:ea typeface="MS Mincho" panose="02020609040205080304" pitchFamily="49" charset="-128"/>
              </a:rPr>
              <a:t>Zet zelf je naam achter een paar taken, dat enthousiasmeert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nl-NL" sz="3400" dirty="0">
                <a:effectLst/>
                <a:ea typeface="MS Mincho" panose="02020609040205080304" pitchFamily="49" charset="-128"/>
              </a:rPr>
              <a:t>Kun je al namen van mensen ergens plaatsen op basis van vaardigheden, kennis en kwaliteiten van mensen? Vraag hen dan heel concreet voor deze </a:t>
            </a:r>
            <a:r>
              <a:rPr lang="nl-NL" sz="3400">
                <a:effectLst/>
                <a:ea typeface="MS Mincho" panose="02020609040205080304" pitchFamily="49" charset="-128"/>
              </a:rPr>
              <a:t>ene taak</a:t>
            </a:r>
            <a:endParaRPr lang="nl-NL" sz="3400" dirty="0">
              <a:effectLst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809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Het rooster past de vrijwilliger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nl-NL" sz="2800" dirty="0"/>
              <a:t>Pas je rooster aan, aan de wensen van de vrijwilliger</a:t>
            </a:r>
          </a:p>
          <a:p>
            <a:pPr>
              <a:buFont typeface="Wingdings" pitchFamily="2" charset="2"/>
              <a:buChar char="§"/>
            </a:pPr>
            <a:r>
              <a:rPr lang="nl-NL" sz="2800" dirty="0">
                <a:hlinkClick r:id="rId2"/>
              </a:rPr>
              <a:t>https://www.hetrooster.nl/ziekenhuis/</a:t>
            </a:r>
            <a:endParaRPr lang="nl-NL" sz="2800" dirty="0"/>
          </a:p>
          <a:p>
            <a:pPr>
              <a:buFont typeface="Wingdings" pitchFamily="2" charset="2"/>
              <a:buChar char="§"/>
            </a:pPr>
            <a:r>
              <a:rPr lang="nl-NL" sz="2800" dirty="0">
                <a:hlinkClick r:id="rId3"/>
              </a:rPr>
              <a:t>https://inzetrooster.nl</a:t>
            </a:r>
            <a:endParaRPr lang="nl-NL" sz="2800" dirty="0"/>
          </a:p>
          <a:p>
            <a:pPr>
              <a:buFont typeface="Wingdings" pitchFamily="2" charset="2"/>
              <a:buChar char="§"/>
            </a:pPr>
            <a:r>
              <a:rPr lang="nl-NL" sz="2800" dirty="0"/>
              <a:t>In een vrijwilligersvriendelijk rooster kan de vrijwilliger zelf invullen voor welke taak en welk tijdstip hij/zij beschikbaar is. </a:t>
            </a:r>
          </a:p>
        </p:txBody>
      </p:sp>
    </p:spTree>
    <p:extLst>
      <p:ext uri="{BB962C8B-B14F-4D97-AF65-F5344CB8AC3E}">
        <p14:creationId xmlns:p14="http://schemas.microsoft.com/office/powerpoint/2010/main" val="16360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96591-0C51-BA26-860B-CC3CB80A3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Dus...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5DAD87-0557-E1F1-0ED1-B109B3AED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Kijk eerst intern: imago, kritisch zijn op je aanbod (men wil niet meer, maar juist minder)</a:t>
            </a:r>
          </a:p>
          <a:p>
            <a:r>
              <a:rPr lang="nl-NL" dirty="0"/>
              <a:t>Rafel al je functies tot deeltaken en communiceer dit intern en extern</a:t>
            </a:r>
          </a:p>
          <a:p>
            <a:r>
              <a:rPr lang="nl-NL" dirty="0"/>
              <a:t>De vrijwilliger is aan zet en heeft grotere wensen dan eerst</a:t>
            </a:r>
          </a:p>
          <a:p>
            <a:r>
              <a:rPr lang="nl-NL" dirty="0"/>
              <a:t>Maak een vrijwilligersvriendelijk rooster</a:t>
            </a:r>
          </a:p>
          <a:p>
            <a:r>
              <a:rPr lang="nl-NL" dirty="0"/>
              <a:t>Houdt aandacht en waardering voor iedereen die iets voor de organisatie doet</a:t>
            </a:r>
          </a:p>
        </p:txBody>
      </p:sp>
    </p:spTree>
    <p:extLst>
      <p:ext uri="{BB962C8B-B14F-4D97-AF65-F5344CB8AC3E}">
        <p14:creationId xmlns:p14="http://schemas.microsoft.com/office/powerpoint/2010/main" val="289212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Zomer">
  <a:themeElements>
    <a:clrScheme name="Zo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Zo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Zomer.thmx</Template>
  <TotalTime>795</TotalTime>
  <Words>329</Words>
  <Application>Microsoft Macintosh PowerPoint</Application>
  <PresentationFormat>Diavoorstelling (4:3)</PresentationFormat>
  <Paragraphs>37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Symbol</vt:lpstr>
      <vt:lpstr>Wingdings</vt:lpstr>
      <vt:lpstr>Zomer</vt:lpstr>
      <vt:lpstr>Niet meer  maar minder</vt:lpstr>
      <vt:lpstr>Hoe staat het ervoor</vt:lpstr>
      <vt:lpstr>Hoe staat het ervoor</vt:lpstr>
      <vt:lpstr>Naar binnen kijken</vt:lpstr>
      <vt:lpstr>Rafelen van je taken</vt:lpstr>
      <vt:lpstr>Het rooster past de vrijwilliger</vt:lpstr>
      <vt:lpstr>Dus...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Vrijwilligersmarketing</dc:title>
  <dc:creator>Beheerder</dc:creator>
  <cp:lastModifiedBy>Microsoft Office User</cp:lastModifiedBy>
  <cp:revision>45</cp:revision>
  <dcterms:created xsi:type="dcterms:W3CDTF">2019-10-23T08:59:22Z</dcterms:created>
  <dcterms:modified xsi:type="dcterms:W3CDTF">2022-11-20T14:01:55Z</dcterms:modified>
</cp:coreProperties>
</file>